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2464C5-DAC9-4F6B-A188-A4B978306A1B}">
          <p14:sldIdLst>
            <p14:sldId id="327"/>
            <p14:sldId id="330"/>
            <p14:sldId id="331"/>
            <p14:sldId id="332"/>
          </p14:sldIdLst>
        </p14:section>
        <p14:section name="Methodology" id="{36642639-1213-4A26-AB24-FBB3DF438652}">
          <p14:sldIdLst>
            <p14:sldId id="298"/>
            <p14:sldId id="262"/>
            <p14:sldId id="263"/>
            <p14:sldId id="299"/>
            <p14:sldId id="302"/>
            <p14:sldId id="264"/>
            <p14:sldId id="266"/>
            <p14:sldId id="265"/>
            <p14:sldId id="276"/>
            <p14:sldId id="303"/>
            <p14:sldId id="293"/>
            <p14:sldId id="277"/>
          </p14:sldIdLst>
        </p14:section>
        <p14:section name="Results" id="{CA144A0D-F1ED-4298-8486-DEC509FB19DC}">
          <p14:sldIdLst>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Lst>
        </p14:section>
        <p14:section name="Dashboard" id="{9B6DE981-E767-42D3-8440-666B4B0B3D15}">
          <p14:sldIdLst>
            <p14:sldId id="321"/>
            <p14:sldId id="322"/>
            <p14:sldId id="323"/>
            <p14:sldId id="324"/>
          </p14:sldIdLst>
        </p14:section>
        <p14:section name="Classification" id="{21E459F2-6CF2-46C5-A7FC-AF7B73A51C95}">
          <p14:sldIdLst>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85174"/>
  </p:normalViewPr>
  <p:slideViewPr>
    <p:cSldViewPr snapToGrid="0" snapToObjects="1">
      <p:cViewPr varScale="1">
        <p:scale>
          <a:sx n="72" d="100"/>
          <a:sy n="72" d="100"/>
        </p:scale>
        <p:origin x="147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151714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800" dirty="0">
                <a:solidFill>
                  <a:schemeClr val="accent3">
                    <a:lumMod val="25000"/>
                  </a:schemeClr>
                </a:solidFill>
                <a:latin typeface="Abadi" panose="020B0604020104020204" pitchFamily="34" charset="0"/>
              </a:rPr>
              <a:t>After exploratory data analysis we were able to create a landing outcome label and created a .csv file to house the data</a:t>
            </a:r>
          </a:p>
          <a:p>
            <a:r>
              <a:rPr lang="en-US" sz="2800" dirty="0">
                <a:solidFill>
                  <a:schemeClr val="accent3">
                    <a:lumMod val="25000"/>
                  </a:schemeClr>
                </a:solidFill>
                <a:latin typeface="Abadi" panose="020B0604020104020204" pitchFamily="34" charset="0"/>
              </a:rPr>
              <a:t>Source Code:</a:t>
            </a:r>
            <a:br>
              <a:rPr lang="en-US" sz="2800" dirty="0">
                <a:solidFill>
                  <a:schemeClr val="accent3">
                    <a:lumMod val="25000"/>
                  </a:schemeClr>
                </a:solidFill>
                <a:latin typeface="Abadi" panose="020B0604020104020204" pitchFamily="34" charset="0"/>
              </a:rPr>
            </a:br>
            <a:r>
              <a:rPr lang="en-US" sz="2800" dirty="0">
                <a:solidFill>
                  <a:srgbClr val="1C7DDB"/>
                </a:solidFill>
                <a:latin typeface="Abadi" panose="020B0604020104020204" pitchFamily="34" charset="0"/>
              </a:rPr>
              <a:t>https://github.com/gfoltz/IBM-Data-Science-Capstone-SpaceX/blob/main/Data%20Wrangling.ipynb.</a:t>
            </a:r>
          </a:p>
          <a:p>
            <a:pPr marL="0" indent="0">
              <a:buNone/>
            </a:pP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0373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created several charts to visualize the data. This was to try and find insights into the relationships between certain variables. One such viz is shown to the right which shows the success rate by orbit class</a:t>
            </a:r>
          </a:p>
          <a:p>
            <a:pPr>
              <a:lnSpc>
                <a:spcPct val="100000"/>
              </a:lnSpc>
              <a:spcBef>
                <a:spcPts val="1400"/>
              </a:spcBef>
            </a:pPr>
            <a:r>
              <a:rPr lang="en-US" sz="2200" dirty="0">
                <a:solidFill>
                  <a:schemeClr val="accent3">
                    <a:lumMod val="25000"/>
                  </a:schemeClr>
                </a:solidFill>
                <a:latin typeface="Abadi" panose="020B0604020104020204" pitchFamily="34" charset="0"/>
              </a:rPr>
              <a:t>Source Code</a:t>
            </a:r>
            <a:br>
              <a:rPr lang="en-US" sz="2200" dirty="0">
                <a:solidFill>
                  <a:schemeClr val="accent3">
                    <a:lumMod val="25000"/>
                  </a:schemeClr>
                </a:solidFill>
                <a:latin typeface="Abadi" panose="020B0604020104020204" pitchFamily="34" charset="0"/>
              </a:rPr>
            </a:br>
            <a:r>
              <a:rPr lang="en-US" sz="2200" dirty="0">
                <a:solidFill>
                  <a:srgbClr val="1C7DDB"/>
                </a:solidFill>
                <a:latin typeface="Abadi" panose="020B0604020104020204" pitchFamily="34" charset="0"/>
              </a:rPr>
              <a:t>https://github.com/gfoltz/IBM-Data-Science-Capstone-SpaceX/blob/main/EDA%20with%20Data%20Visualization.ipynb</a:t>
            </a:r>
          </a:p>
          <a:p>
            <a:pPr marL="0" indent="0">
              <a:lnSpc>
                <a:spcPct val="100000"/>
              </a:lnSpc>
              <a:spcBef>
                <a:spcPts val="1400"/>
              </a:spcBef>
              <a:buNone/>
            </a:pP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2E23CDD-7364-48C5-8369-61FA1767A589}"/>
              </a:ext>
            </a:extLst>
          </p:cNvPr>
          <p:cNvPicPr>
            <a:picLocks noChangeAspect="1"/>
          </p:cNvPicPr>
          <p:nvPr/>
        </p:nvPicPr>
        <p:blipFill>
          <a:blip r:embed="rId3"/>
          <a:stretch>
            <a:fillRect/>
          </a:stretch>
        </p:blipFill>
        <p:spPr>
          <a:xfrm>
            <a:off x="5894904" y="1834914"/>
            <a:ext cx="5782074" cy="318817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Additionally, we used SQL inside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to use queries to explore the data. Some queries we used included:</a:t>
            </a:r>
          </a:p>
          <a:p>
            <a:pPr lvl="1">
              <a:lnSpc>
                <a:spcPct val="100000"/>
              </a:lnSpc>
              <a:spcBef>
                <a:spcPts val="1400"/>
              </a:spcBef>
            </a:pPr>
            <a:r>
              <a:rPr lang="en-US" sz="1400" dirty="0">
                <a:solidFill>
                  <a:schemeClr val="accent3">
                    <a:lumMod val="25000"/>
                  </a:schemeClr>
                </a:solidFill>
                <a:latin typeface="Abadi"/>
              </a:rPr>
              <a:t>The distinct names of launch sites</a:t>
            </a:r>
          </a:p>
          <a:p>
            <a:pPr lvl="1">
              <a:lnSpc>
                <a:spcPct val="100000"/>
              </a:lnSpc>
              <a:spcBef>
                <a:spcPts val="1400"/>
              </a:spcBef>
            </a:pPr>
            <a:r>
              <a:rPr lang="en-US" sz="1400" dirty="0">
                <a:solidFill>
                  <a:schemeClr val="accent3">
                    <a:lumMod val="25000"/>
                  </a:schemeClr>
                </a:solidFill>
                <a:latin typeface="Abadi"/>
              </a:rPr>
              <a:t>Sum of payload mass carried</a:t>
            </a:r>
          </a:p>
          <a:p>
            <a:pPr lvl="1">
              <a:lnSpc>
                <a:spcPct val="100000"/>
              </a:lnSpc>
              <a:spcBef>
                <a:spcPts val="1400"/>
              </a:spcBef>
            </a:pPr>
            <a:r>
              <a:rPr lang="en-US" sz="1400" dirty="0">
                <a:solidFill>
                  <a:schemeClr val="accent3">
                    <a:lumMod val="25000"/>
                  </a:schemeClr>
                </a:solidFill>
                <a:latin typeface="Abadi"/>
              </a:rPr>
              <a:t>Top 5 launch sites</a:t>
            </a:r>
          </a:p>
          <a:p>
            <a:pPr lvl="1">
              <a:lnSpc>
                <a:spcPct val="100000"/>
              </a:lnSpc>
              <a:spcBef>
                <a:spcPts val="1400"/>
              </a:spcBef>
            </a:pPr>
            <a:r>
              <a:rPr lang="en-US" sz="1400" dirty="0">
                <a:solidFill>
                  <a:schemeClr val="accent3">
                    <a:lumMod val="25000"/>
                  </a:schemeClr>
                </a:solidFill>
                <a:latin typeface="Abadi"/>
              </a:rPr>
              <a:t>Total number of successful and unsuccessful outcomes</a:t>
            </a:r>
          </a:p>
          <a:p>
            <a:pPr lvl="1">
              <a:lnSpc>
                <a:spcPct val="100000"/>
              </a:lnSpc>
              <a:spcBef>
                <a:spcPts val="1400"/>
              </a:spcBef>
            </a:pPr>
            <a:r>
              <a:rPr lang="en-US" sz="1400" dirty="0">
                <a:solidFill>
                  <a:schemeClr val="accent3">
                    <a:lumMod val="25000"/>
                  </a:schemeClr>
                </a:solidFill>
                <a:latin typeface="Abadi"/>
              </a:rPr>
              <a:t>Launchpads with unsuccessful outcomes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Source Code: </a:t>
            </a:r>
            <a:r>
              <a:rPr lang="en-US" sz="2200" dirty="0">
                <a:solidFill>
                  <a:srgbClr val="1C7DDB"/>
                </a:solidFill>
                <a:latin typeface="Abadi"/>
              </a:rPr>
              <a:t>https://github.com/gfoltz/IBM-Data-Science-Capstone-SpaceX/blob/main/EDA%20with%20SQL.ipynb</a:t>
            </a: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noted all launch sites and map objects such as markers, circles, lines, to visualize where successes and failures occurred. We assigned launch outcomes in binary with a 1 indicating success and 0 indicating a failure </a:t>
            </a:r>
          </a:p>
          <a:p>
            <a:pPr>
              <a:lnSpc>
                <a:spcPct val="100000"/>
              </a:lnSpc>
              <a:spcBef>
                <a:spcPts val="1400"/>
              </a:spcBef>
            </a:pPr>
            <a:r>
              <a:rPr lang="en-US" sz="2200" dirty="0">
                <a:solidFill>
                  <a:schemeClr val="accent3">
                    <a:lumMod val="25000"/>
                  </a:schemeClr>
                </a:solidFill>
                <a:latin typeface="Abadi" panose="020B0604020104020204" pitchFamily="34" charset="0"/>
              </a:rPr>
              <a:t>Colored markers were used to show which launch sites are more likely to have a successful launch based off of historical data. We also noted the geography of launch sites, seeing that they were mostly away from cities and near coastlines.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also created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that visualized the percentage of launches by site and the relationship between payload mass and outcomes in order to try to identify which variables were related to the outcome of a launch</a:t>
            </a:r>
          </a:p>
          <a:p>
            <a:pPr>
              <a:lnSpc>
                <a:spcPct val="100000"/>
              </a:lnSpc>
              <a:spcBef>
                <a:spcPts val="1400"/>
              </a:spcBef>
            </a:pPr>
            <a:r>
              <a:rPr lang="en-US" sz="2200" dirty="0">
                <a:solidFill>
                  <a:schemeClr val="accent3">
                    <a:lumMod val="25000"/>
                  </a:schemeClr>
                </a:solidFill>
                <a:latin typeface="Abadi"/>
              </a:rPr>
              <a:t>Source Code: </a:t>
            </a:r>
            <a:r>
              <a:rPr lang="en-US" sz="2200" dirty="0">
                <a:solidFill>
                  <a:srgbClr val="1C7DDB"/>
                </a:solidFill>
                <a:latin typeface="Abadi" panose="020B0604020104020204" pitchFamily="34" charset="0"/>
              </a:rPr>
              <a:t>https://github.com/gfoltz/IBM-Data-Science-Capstone-SpaceX/blob/main/app.py</a:t>
            </a:r>
          </a:p>
          <a:p>
            <a:pPr>
              <a:lnSpc>
                <a:spcPct val="100000"/>
              </a:lnSpc>
              <a:spcBef>
                <a:spcPts val="1400"/>
              </a:spcBef>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4 classifications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KNN</a:t>
            </a:r>
          </a:p>
          <a:p>
            <a:pPr>
              <a:lnSpc>
                <a:spcPct val="100000"/>
              </a:lnSpc>
              <a:spcBef>
                <a:spcPts val="1400"/>
              </a:spcBef>
            </a:pPr>
            <a:r>
              <a:rPr lang="en-US" sz="2200" dirty="0">
                <a:solidFill>
                  <a:schemeClr val="accent3">
                    <a:lumMod val="25000"/>
                  </a:schemeClr>
                </a:solidFill>
                <a:latin typeface="Abadi" panose="020B0604020104020204" pitchFamily="34" charset="0"/>
              </a:rPr>
              <a:t>We prepped the data and tested each model in order to compare the results between each model</a:t>
            </a:r>
          </a:p>
          <a:p>
            <a:pPr>
              <a:lnSpc>
                <a:spcPct val="100000"/>
              </a:lnSpc>
              <a:spcBef>
                <a:spcPts val="1400"/>
              </a:spcBef>
            </a:pPr>
            <a:r>
              <a:rPr lang="en-US" sz="2200" dirty="0">
                <a:latin typeface="Abadi" panose="020B0604020104020204" pitchFamily="34" charset="0"/>
              </a:rPr>
              <a:t>Source Code: </a:t>
            </a:r>
            <a:r>
              <a:rPr lang="en-US" sz="2200" dirty="0">
                <a:solidFill>
                  <a:srgbClr val="1C7DDB"/>
                </a:solidFill>
                <a:latin typeface="Abadi" panose="020B0604020104020204" pitchFamily="34" charset="0"/>
              </a:rPr>
              <a:t>https://github.com/gfoltz/IBM-Data-Science-Capstone-SpaceX/blob/main/Machine%20Learning%20Prediction.ipynb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uses 4 different launches, most launches are successful, and the number of successes has increased as time passed</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Most launch sites are coastal and have good infrastructure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solidFill>
                  <a:schemeClr val="tx1"/>
                </a:solidFill>
              </a:rPr>
              <a:t>The decision tree was the best model at predicting</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8" name="Picture 4">
            <a:extLst>
              <a:ext uri="{FF2B5EF4-FFF2-40B4-BE49-F238E27FC236}">
                <a16:creationId xmlns:a16="http://schemas.microsoft.com/office/drawing/2014/main" id="{333C8838-A8BF-4A02-9523-CA18F991B2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19" t="49092" r="8513" b="11435"/>
          <a:stretch/>
        </p:blipFill>
        <p:spPr bwMode="auto">
          <a:xfrm>
            <a:off x="7321579" y="3232298"/>
            <a:ext cx="4572000" cy="261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772613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General success rate improved as time went on, and the best launch site was in general CCAF5 SLC 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0DE2B86-502E-4E41-9747-F8AE2A0E61E2}"/>
              </a:ext>
            </a:extLst>
          </p:cNvPr>
          <p:cNvPicPr>
            <a:picLocks noChangeAspect="1"/>
          </p:cNvPicPr>
          <p:nvPr/>
        </p:nvPicPr>
        <p:blipFill>
          <a:blip r:embed="rId3"/>
          <a:stretch>
            <a:fillRect/>
          </a:stretch>
        </p:blipFill>
        <p:spPr>
          <a:xfrm>
            <a:off x="1189529" y="3071173"/>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53563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payloads tend to increase the success rate of a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AB6D87E-55FA-48C6-990A-96680C20F421}"/>
              </a:ext>
            </a:extLst>
          </p:cNvPr>
          <p:cNvPicPr>
            <a:picLocks noChangeAspect="1"/>
          </p:cNvPicPr>
          <p:nvPr/>
        </p:nvPicPr>
        <p:blipFill>
          <a:blip r:embed="rId3"/>
          <a:stretch>
            <a:fillRect/>
          </a:stretch>
        </p:blipFill>
        <p:spPr>
          <a:xfrm>
            <a:off x="1169157" y="3243400"/>
            <a:ext cx="7066184" cy="24746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4000" dirty="0">
                <a:latin typeface="Abadi" panose="020B0604020104020204" pitchFamily="34" charset="0"/>
              </a:rPr>
              <a:t>ES-L1, GEO, HEO, SSO, VLEO had the highest successes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19AB652-8932-4673-ABEB-53AB374A8D17}"/>
              </a:ext>
            </a:extLst>
          </p:cNvPr>
          <p:cNvPicPr>
            <a:picLocks noChangeAspect="1"/>
          </p:cNvPicPr>
          <p:nvPr/>
        </p:nvPicPr>
        <p:blipFill>
          <a:blip r:embed="rId3"/>
          <a:stretch>
            <a:fillRect/>
          </a:stretch>
        </p:blipFill>
        <p:spPr>
          <a:xfrm>
            <a:off x="5084932" y="208211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20982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doesn’t seem to be any strong correlation between flight # and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8C47228-E915-44F5-AB95-949AFDC11D40}"/>
              </a:ext>
            </a:extLst>
          </p:cNvPr>
          <p:cNvPicPr>
            <a:picLocks noChangeAspect="1"/>
          </p:cNvPicPr>
          <p:nvPr/>
        </p:nvPicPr>
        <p:blipFill>
          <a:blip r:embed="rId3"/>
          <a:stretch>
            <a:fillRect/>
          </a:stretch>
        </p:blipFill>
        <p:spPr>
          <a:xfrm>
            <a:off x="770010" y="3322674"/>
            <a:ext cx="10610463" cy="27028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8984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Larger payloads tend to correlate with more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7508E8C-6BAA-440C-8318-231EFD6454B0}"/>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time goes on, launches tend to be more successful</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8BEBD83-37A8-44FE-AA3E-52017DDE70CD}"/>
              </a:ext>
            </a:extLst>
          </p:cNvPr>
          <p:cNvPicPr>
            <a:picLocks noChangeAspect="1"/>
          </p:cNvPicPr>
          <p:nvPr/>
        </p:nvPicPr>
        <p:blipFill>
          <a:blip r:embed="rId3"/>
          <a:stretch>
            <a:fillRect/>
          </a:stretch>
        </p:blipFill>
        <p:spPr>
          <a:xfrm>
            <a:off x="5329510"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the list of launch sites. DISTINCT is used to only return unique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C174CA0-162D-4BFC-B399-8E7CCC123013}"/>
              </a:ext>
            </a:extLst>
          </p:cNvPr>
          <p:cNvPicPr>
            <a:picLocks noChangeAspect="1"/>
          </p:cNvPicPr>
          <p:nvPr/>
        </p:nvPicPr>
        <p:blipFill>
          <a:blip r:embed="rId3"/>
          <a:stretch>
            <a:fillRect/>
          </a:stretch>
        </p:blipFill>
        <p:spPr>
          <a:xfrm>
            <a:off x="1180520" y="2892787"/>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5 launches where the launch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C96DDAB-13E2-4745-8C47-39AE723D15FB}"/>
              </a:ext>
            </a:extLst>
          </p:cNvPr>
          <p:cNvPicPr>
            <a:picLocks noChangeAspect="1"/>
          </p:cNvPicPr>
          <p:nvPr/>
        </p:nvPicPr>
        <p:blipFill>
          <a:blip r:embed="rId3"/>
          <a:stretch>
            <a:fillRect/>
          </a:stretch>
        </p:blipFill>
        <p:spPr>
          <a:xfrm>
            <a:off x="867266" y="2934180"/>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135F05F-CFDB-41D9-87B6-A891B0377E1A}"/>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average payload mass from booster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0D6AE3A-DCCF-4728-81A5-DF61E1F08457}"/>
              </a:ext>
            </a:extLst>
          </p:cNvPr>
          <p:cNvPicPr>
            <a:picLocks noChangeAspect="1"/>
          </p:cNvPicPr>
          <p:nvPr/>
        </p:nvPicPr>
        <p:blipFill>
          <a:blip r:embed="rId3"/>
          <a:stretch>
            <a:fillRect/>
          </a:stretch>
        </p:blipFill>
        <p:spPr>
          <a:xfrm>
            <a:off x="1957789" y="3228030"/>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 was on 12/22/2015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96A7861-F2EC-4683-9E0A-5C1CC0546A48}"/>
              </a:ext>
            </a:extLst>
          </p:cNvPr>
          <p:cNvPicPr>
            <a:picLocks noChangeAspect="1"/>
          </p:cNvPicPr>
          <p:nvPr/>
        </p:nvPicPr>
        <p:blipFill>
          <a:blip r:embed="rId3"/>
          <a:stretch>
            <a:fillRect/>
          </a:stretch>
        </p:blipFill>
        <p:spPr>
          <a:xfrm>
            <a:off x="1818474" y="3205863"/>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the boosters that have a payload mass of between 4000 and 6000 that have had successful launches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B0359309-56F5-4FE8-89D2-16B6074DBE80}"/>
              </a:ext>
            </a:extLst>
          </p:cNvPr>
          <p:cNvPicPr>
            <a:picLocks noChangeAspect="1"/>
          </p:cNvPicPr>
          <p:nvPr/>
        </p:nvPicPr>
        <p:blipFill>
          <a:blip r:embed="rId3"/>
          <a:stretch>
            <a:fillRect/>
          </a:stretch>
        </p:blipFill>
        <p:spPr>
          <a:xfrm>
            <a:off x="1236589" y="2847750"/>
            <a:ext cx="4859411" cy="33292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6660"/>
            <a:ext cx="9843776" cy="45689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and APIs</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using SQL and data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to create predictions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Data can be collected from the web and other public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can be used to form insights into which features might be good predictors of launching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can be employed to predict the success of a launch</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3669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the total number of successful and failed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5EAB5DF-B003-4510-B9EF-F9E3AC1461FA}"/>
              </a:ext>
            </a:extLst>
          </p:cNvPr>
          <p:cNvPicPr>
            <a:picLocks noChangeAspect="1"/>
          </p:cNvPicPr>
          <p:nvPr/>
        </p:nvPicPr>
        <p:blipFill>
          <a:blip r:embed="rId3"/>
          <a:stretch>
            <a:fillRect/>
          </a:stretch>
        </p:blipFill>
        <p:spPr>
          <a:xfrm>
            <a:off x="5877894" y="154360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423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the boosters that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C4E338F-BE97-4225-A8AE-C4CF83A6A10B}"/>
              </a:ext>
            </a:extLst>
          </p:cNvPr>
          <p:cNvPicPr>
            <a:picLocks noChangeAspect="1"/>
          </p:cNvPicPr>
          <p:nvPr/>
        </p:nvPicPr>
        <p:blipFill>
          <a:blip r:embed="rId3"/>
          <a:stretch>
            <a:fillRect/>
          </a:stretch>
        </p:blipFill>
        <p:spPr>
          <a:xfrm>
            <a:off x="5945188" y="1635750"/>
            <a:ext cx="5142330" cy="41395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are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E1A4BD9-F0CC-4A4A-A2DE-534811CBD76C}"/>
              </a:ext>
            </a:extLst>
          </p:cNvPr>
          <p:cNvPicPr>
            <a:picLocks noChangeAspect="1"/>
          </p:cNvPicPr>
          <p:nvPr/>
        </p:nvPicPr>
        <p:blipFill>
          <a:blip r:embed="rId3"/>
          <a:stretch>
            <a:fillRect/>
          </a:stretch>
        </p:blipFill>
        <p:spPr>
          <a:xfrm>
            <a:off x="2023304" y="319405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4828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is a rank of the count of landing outcomes between the date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8EA4677-BE88-4514-A5A9-F7164EA8A935}"/>
              </a:ext>
            </a:extLst>
          </p:cNvPr>
          <p:cNvPicPr>
            <a:picLocks noChangeAspect="1"/>
          </p:cNvPicPr>
          <p:nvPr/>
        </p:nvPicPr>
        <p:blipFill>
          <a:blip r:embed="rId3"/>
          <a:stretch>
            <a:fillRect/>
          </a:stretch>
        </p:blipFill>
        <p:spPr>
          <a:xfrm>
            <a:off x="5642804" y="147955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6411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the US, either in CA or FL</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Content Placeholder 5">
            <a:extLst>
              <a:ext uri="{FF2B5EF4-FFF2-40B4-BE49-F238E27FC236}">
                <a16:creationId xmlns:a16="http://schemas.microsoft.com/office/drawing/2014/main" id="{BFC89D54-1FBC-4512-9EB9-F4A59D160DB5}"/>
              </a:ext>
            </a:extLst>
          </p:cNvPr>
          <p:cNvPicPr>
            <a:picLocks noChangeAspect="1"/>
          </p:cNvPicPr>
          <p:nvPr/>
        </p:nvPicPr>
        <p:blipFill>
          <a:blip r:embed="rId3"/>
          <a:stretch>
            <a:fillRect/>
          </a:stretch>
        </p:blipFill>
        <p:spPr>
          <a:xfrm>
            <a:off x="770011" y="2312728"/>
            <a:ext cx="8931890" cy="40066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markers are successes and red markers are unsuccessful in this example at Launch Site KSC LC 39A</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a:extLst>
              <a:ext uri="{FF2B5EF4-FFF2-40B4-BE49-F238E27FC236}">
                <a16:creationId xmlns:a16="http://schemas.microsoft.com/office/drawing/2014/main" id="{2B070A19-5C21-4F87-BAE7-7853AEA2688A}"/>
              </a:ext>
            </a:extLst>
          </p:cNvPr>
          <p:cNvPicPr>
            <a:picLocks noChangeAspect="1"/>
          </p:cNvPicPr>
          <p:nvPr/>
        </p:nvPicPr>
        <p:blipFill>
          <a:blip r:embed="rId3"/>
          <a:stretch>
            <a:fillRect/>
          </a:stretch>
        </p:blipFill>
        <p:spPr>
          <a:xfrm>
            <a:off x="1578563" y="2695317"/>
            <a:ext cx="9034873" cy="32361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launch site is near a rail, road, and the coast. It is far from inhabited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a:t>
            </a:r>
          </a:p>
        </p:txBody>
      </p:sp>
      <p:pic>
        <p:nvPicPr>
          <p:cNvPr id="4" name="Picture 3">
            <a:extLst>
              <a:ext uri="{FF2B5EF4-FFF2-40B4-BE49-F238E27FC236}">
                <a16:creationId xmlns:a16="http://schemas.microsoft.com/office/drawing/2014/main" id="{8AB40CF6-CEA9-489A-BCF4-BC97EFF40199}"/>
              </a:ext>
            </a:extLst>
          </p:cNvPr>
          <p:cNvPicPr>
            <a:picLocks noChangeAspect="1"/>
          </p:cNvPicPr>
          <p:nvPr/>
        </p:nvPicPr>
        <p:blipFill>
          <a:blip r:embed="rId3"/>
          <a:stretch>
            <a:fillRect/>
          </a:stretch>
        </p:blipFill>
        <p:spPr>
          <a:xfrm>
            <a:off x="2690255" y="2538045"/>
            <a:ext cx="4444192" cy="36076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6" name="Content Placeholder 3">
            <a:extLst>
              <a:ext uri="{FF2B5EF4-FFF2-40B4-BE49-F238E27FC236}">
                <a16:creationId xmlns:a16="http://schemas.microsoft.com/office/drawing/2014/main" id="{C901EDAA-AAB7-4DCA-B462-0C4C8C0E99CB}"/>
              </a:ext>
            </a:extLst>
          </p:cNvPr>
          <p:cNvPicPr>
            <a:picLocks noChangeAspect="1"/>
          </p:cNvPicPr>
          <p:nvPr/>
        </p:nvPicPr>
        <p:blipFill>
          <a:blip r:embed="rId3"/>
          <a:stretch>
            <a:fillRect/>
          </a:stretch>
        </p:blipFill>
        <p:spPr>
          <a:xfrm>
            <a:off x="752019" y="1454291"/>
            <a:ext cx="10401534" cy="464421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6149"/>
            <a:ext cx="9971573" cy="4409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outperforms its competitors at launching rockets on a cost basis significantly. This is because SpaceX can reuse launchers. Not all of these launches are fully successful however. This project is meant to use machine learning to predict which launches will be successful, and which launches are expected to cost more.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variables can be used to predict if a launch will be successful?</a:t>
            </a:r>
          </a:p>
          <a:p>
            <a:pPr lvl="1">
              <a:spcBef>
                <a:spcPts val="1400"/>
              </a:spcBef>
            </a:pPr>
            <a:r>
              <a:rPr lang="en-US" sz="1800" dirty="0">
                <a:solidFill>
                  <a:schemeClr val="accent3">
                    <a:lumMod val="25000"/>
                  </a:schemeClr>
                </a:solidFill>
                <a:latin typeface="Abadi" panose="020B0604020104020204" pitchFamily="34" charset="0"/>
              </a:rPr>
              <a:t>How to estimate the total cost for a launch based off of it’s predicted </a:t>
            </a:r>
            <a:r>
              <a:rPr lang="en-US" sz="1800" dirty="0" err="1">
                <a:solidFill>
                  <a:schemeClr val="accent3">
                    <a:lumMod val="25000"/>
                  </a:schemeClr>
                </a:solidFill>
                <a:latin typeface="Abadi" panose="020B0604020104020204" pitchFamily="34" charset="0"/>
              </a:rPr>
              <a:t>sucess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for KSC LC 39A</a:t>
            </a:r>
          </a:p>
        </p:txBody>
      </p:sp>
      <p:pic>
        <p:nvPicPr>
          <p:cNvPr id="6" name="Content Placeholder 3">
            <a:extLst>
              <a:ext uri="{FF2B5EF4-FFF2-40B4-BE49-F238E27FC236}">
                <a16:creationId xmlns:a16="http://schemas.microsoft.com/office/drawing/2014/main" id="{D69B2A59-BA6B-4849-BCC1-AAE68D4E4BCA}"/>
              </a:ext>
            </a:extLst>
          </p:cNvPr>
          <p:cNvPicPr>
            <a:picLocks noChangeAspect="1"/>
          </p:cNvPicPr>
          <p:nvPr/>
        </p:nvPicPr>
        <p:blipFill>
          <a:blip r:embed="rId3"/>
          <a:stretch>
            <a:fillRect/>
          </a:stretch>
        </p:blipFill>
        <p:spPr>
          <a:xfrm>
            <a:off x="2123100"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Content Placeholder 3" descr="Graphical user interface, application&#10;&#10;Description automatically generated">
            <a:extLst>
              <a:ext uri="{FF2B5EF4-FFF2-40B4-BE49-F238E27FC236}">
                <a16:creationId xmlns:a16="http://schemas.microsoft.com/office/drawing/2014/main" id="{0EFFAE2B-494D-4BF7-BBF1-A9F3D2D79026}"/>
              </a:ext>
            </a:extLst>
          </p:cNvPr>
          <p:cNvPicPr>
            <a:picLocks noChangeAspect="1"/>
          </p:cNvPicPr>
          <p:nvPr/>
        </p:nvPicPr>
        <p:blipFill>
          <a:blip r:embed="rId4"/>
          <a:stretch>
            <a:fillRect/>
          </a:stretch>
        </p:blipFill>
        <p:spPr>
          <a:xfrm>
            <a:off x="838200" y="196808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149627"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has the highest classification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445BF64-CF90-4974-ADA7-845D20509B0B}"/>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confusion matrix shows that the model is good at classifying true negatives, but has a bias towards classifying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58E5CD23-056E-4059-93B2-EBA2AD8AFDFA}"/>
              </a:ext>
            </a:extLst>
          </p:cNvPr>
          <p:cNvPicPr>
            <a:picLocks noChangeAspect="1"/>
          </p:cNvPicPr>
          <p:nvPr/>
        </p:nvPicPr>
        <p:blipFill>
          <a:blip r:embed="rId3"/>
          <a:stretch>
            <a:fillRect/>
          </a:stretch>
        </p:blipFill>
        <p:spPr>
          <a:xfrm>
            <a:off x="3368036" y="284995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3899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was the most accurate machine learning tool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retrieved from a SpaceX API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cleaned and categorical features were processed using dummy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set of data was by using a GET request from the SpaceX API. The data was turned into an object and then put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second set of data was acquired using web scraping from Wikipedia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This data was created as an HTML table converted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checked and cleaned, with the missing values being filled as necessary</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was used to acquire the SpaceX API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latin typeface="Abadi" panose="020B0604020104020204" pitchFamily="34" charset="0"/>
              </a:rPr>
              <a:t>Source Code: </a:t>
            </a:r>
            <a:r>
              <a:rPr lang="en-US" sz="2200" dirty="0">
                <a:solidFill>
                  <a:srgbClr val="1C7DDB"/>
                </a:solidFill>
                <a:latin typeface="Abadi" panose="020B0604020104020204" pitchFamily="34" charset="0"/>
              </a:rPr>
              <a:t>https://github.com/gfoltz/IBM-Data-Science-Capstone-SpaceX/blob/main/Data%20Collection%20API.ipynb.</a:t>
            </a: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B1A2D19-EC37-4601-BB77-6901588BD933}"/>
              </a:ext>
            </a:extLst>
          </p:cNvPr>
          <p:cNvPicPr>
            <a:picLocks noChangeAspect="1"/>
          </p:cNvPicPr>
          <p:nvPr/>
        </p:nvPicPr>
        <p:blipFill>
          <a:blip r:embed="rId3"/>
          <a:stretch>
            <a:fillRect/>
          </a:stretch>
        </p:blipFill>
        <p:spPr>
          <a:xfrm>
            <a:off x="6284135" y="149851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scraped from Wikipedia and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was used to turn the object into an HTML and then it was converted into a Pandas DF</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Source Code: </a:t>
            </a:r>
            <a:r>
              <a:rPr lang="en-US" sz="2200" dirty="0">
                <a:solidFill>
                  <a:srgbClr val="1C7DDB"/>
                </a:solidFill>
                <a:latin typeface="Abadi" panose="020B0604020104020204" pitchFamily="34" charset="0"/>
              </a:rPr>
              <a:t>https://github.com/gfoltz/IBM-Data-Science-Capstone-SpaceX/blob/main/Data%20Collection%20with%20Web%20Scraping.ipynb.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96735027-3FFC-47FC-9236-2FB0ADEDD5EA}"/>
              </a:ext>
            </a:extLst>
          </p:cNvPr>
          <p:cNvPicPr>
            <a:picLocks noChangeAspect="1"/>
          </p:cNvPicPr>
          <p:nvPr/>
        </p:nvPicPr>
        <p:blipFill>
          <a:blip r:embed="rId3"/>
          <a:stretch>
            <a:fillRect/>
          </a:stretch>
        </p:blipFill>
        <p:spPr>
          <a:xfrm>
            <a:off x="6386965"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229</TotalTime>
  <Words>1440</Words>
  <Application>Microsoft Office PowerPoint</Application>
  <PresentationFormat>Widescreen</PresentationFormat>
  <Paragraphs>196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Foltz, Griffin W.</cp:lastModifiedBy>
  <cp:revision>209</cp:revision>
  <dcterms:created xsi:type="dcterms:W3CDTF">2021-04-29T18:58:34Z</dcterms:created>
  <dcterms:modified xsi:type="dcterms:W3CDTF">2023-05-30T17:17:49Z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